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1442" r:id="rId2"/>
    <p:sldId id="1478" r:id="rId3"/>
    <p:sldId id="1485" r:id="rId4"/>
    <p:sldId id="1493" r:id="rId5"/>
    <p:sldId id="1523" r:id="rId6"/>
    <p:sldId id="1495" r:id="rId7"/>
    <p:sldId id="1496" r:id="rId8"/>
    <p:sldId id="1497" r:id="rId9"/>
    <p:sldId id="1498" r:id="rId10"/>
    <p:sldId id="1499" r:id="rId11"/>
    <p:sldId id="1500" r:id="rId12"/>
    <p:sldId id="1501" r:id="rId13"/>
    <p:sldId id="1502" r:id="rId14"/>
    <p:sldId id="1526" r:id="rId15"/>
    <p:sldId id="1527" r:id="rId16"/>
    <p:sldId id="1503" r:id="rId17"/>
    <p:sldId id="1559" r:id="rId18"/>
    <p:sldId id="1560" r:id="rId19"/>
    <p:sldId id="1561" r:id="rId20"/>
    <p:sldId id="1562" r:id="rId21"/>
    <p:sldId id="1563" r:id="rId22"/>
    <p:sldId id="1564" r:id="rId23"/>
    <p:sldId id="1529" r:id="rId24"/>
    <p:sldId id="1537" r:id="rId25"/>
    <p:sldId id="1530" r:id="rId26"/>
    <p:sldId id="1531" r:id="rId27"/>
    <p:sldId id="1532" r:id="rId28"/>
    <p:sldId id="1533" r:id="rId29"/>
    <p:sldId id="1534" r:id="rId30"/>
    <p:sldId id="1535" r:id="rId31"/>
    <p:sldId id="1536" r:id="rId32"/>
    <p:sldId id="1539" r:id="rId33"/>
    <p:sldId id="1543" r:id="rId34"/>
    <p:sldId id="1565" r:id="rId35"/>
    <p:sldId id="1557" r:id="rId36"/>
    <p:sldId id="1545" r:id="rId37"/>
    <p:sldId id="1546" r:id="rId38"/>
    <p:sldId id="1547" r:id="rId39"/>
    <p:sldId id="1548" r:id="rId40"/>
    <p:sldId id="1549" r:id="rId41"/>
    <p:sldId id="1550" r:id="rId42"/>
    <p:sldId id="1558" r:id="rId43"/>
    <p:sldId id="1552" r:id="rId44"/>
    <p:sldId id="1553" r:id="rId45"/>
    <p:sldId id="1554" r:id="rId46"/>
    <p:sldId id="1555" r:id="rId47"/>
    <p:sldId id="1556" r:id="rId48"/>
    <p:sldId id="1471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5" d="100"/>
          <a:sy n="85" d="100"/>
        </p:scale>
        <p:origin x="-7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emf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8: Data Mining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(2/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3,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42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(Orchestra)</a:t>
            </a:r>
            <a:endParaRPr lang="en-US" sz="1000" b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multiple models, combine results from different models to make prediction</a:t>
            </a:r>
          </a:p>
          <a:p>
            <a:r>
              <a:rPr lang="en-US" dirty="0"/>
              <a:t>Why does it work?</a:t>
            </a:r>
          </a:p>
          <a:p>
            <a:pPr lvl="1"/>
            <a:r>
              <a:rPr lang="en-US" dirty="0"/>
              <a:t>If errors uncorrelated, multiple classifiers being wrong is less likely</a:t>
            </a:r>
          </a:p>
          <a:p>
            <a:pPr lvl="1"/>
            <a:r>
              <a:rPr lang="en-US" dirty="0"/>
              <a:t>Reduces the variance component of </a:t>
            </a:r>
            <a:r>
              <a:rPr lang="en-US" dirty="0" smtClean="0"/>
              <a:t>error</a:t>
            </a:r>
          </a:p>
          <a:p>
            <a:r>
              <a:rPr lang="en-US" dirty="0" smtClean="0"/>
              <a:t>A variety of different techniques:</a:t>
            </a:r>
          </a:p>
          <a:p>
            <a:pPr lvl="1"/>
            <a:r>
              <a:rPr lang="en-US" dirty="0" smtClean="0"/>
              <a:t>Majority voting</a:t>
            </a:r>
          </a:p>
          <a:p>
            <a:pPr lvl="1"/>
            <a:r>
              <a:rPr lang="en-US" dirty="0" smtClean="0"/>
              <a:t>Simple weighted voting: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Model averaging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" y="4495800"/>
            <a:ext cx="30708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2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implementation:</a:t>
            </a:r>
          </a:p>
          <a:p>
            <a:pPr lvl="1"/>
            <a:r>
              <a:rPr lang="en-US" dirty="0" smtClean="0"/>
              <a:t>Train classifiers on different input partitions of the data</a:t>
            </a:r>
          </a:p>
          <a:p>
            <a:pPr lvl="1"/>
            <a:r>
              <a:rPr lang="en-US" dirty="0" smtClean="0"/>
              <a:t>Embarrassingly parallel!</a:t>
            </a:r>
          </a:p>
          <a:p>
            <a:r>
              <a:rPr lang="en-US" dirty="0" smtClean="0"/>
              <a:t>Contrast with other ensemble techniques, e.g.,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65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100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4102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0104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2111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32004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48006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8100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4102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cxnSp>
        <p:nvCxnSpPr>
          <p:cNvPr id="26" name="Straight Arrow Connector 25"/>
          <p:cNvCxnSpPr>
            <a:stCxn id="4" idx="2"/>
            <a:endCxn id="22" idx="0"/>
          </p:cNvCxnSpPr>
          <p:nvPr/>
        </p:nvCxnSpPr>
        <p:spPr bwMode="auto">
          <a:xfrm>
            <a:off x="22479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23" idx="0"/>
          </p:cNvCxnSpPr>
          <p:nvPr/>
        </p:nvCxnSpPr>
        <p:spPr bwMode="auto">
          <a:xfrm>
            <a:off x="54483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22" idx="0"/>
          </p:cNvCxnSpPr>
          <p:nvPr/>
        </p:nvCxnSpPr>
        <p:spPr bwMode="auto">
          <a:xfrm>
            <a:off x="38481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22" idx="0"/>
          </p:cNvCxnSpPr>
          <p:nvPr/>
        </p:nvCxnSpPr>
        <p:spPr bwMode="auto">
          <a:xfrm flipH="1"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22" idx="0"/>
          </p:cNvCxnSpPr>
          <p:nvPr/>
        </p:nvCxnSpPr>
        <p:spPr bwMode="auto">
          <a:xfrm flipH="1">
            <a:off x="38481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3" idx="0"/>
          </p:cNvCxnSpPr>
          <p:nvPr/>
        </p:nvCxnSpPr>
        <p:spPr bwMode="auto">
          <a:xfrm flipH="1">
            <a:off x="54483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  <a:endCxn id="23" idx="0"/>
          </p:cNvCxnSpPr>
          <p:nvPr/>
        </p:nvCxnSpPr>
        <p:spPr bwMode="auto">
          <a:xfrm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2"/>
            <a:endCxn id="23" idx="0"/>
          </p:cNvCxnSpPr>
          <p:nvPr/>
        </p:nvCxnSpPr>
        <p:spPr bwMode="auto">
          <a:xfrm>
            <a:off x="22479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908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Spark?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29000" y="2541657"/>
            <a:ext cx="2514600" cy="3325743"/>
            <a:chOff x="6596038" y="1932057"/>
            <a:chExt cx="2514600" cy="3325743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32" idx="2"/>
              <a:endCxn id="30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30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 bwMode="auto">
          <a:xfrm>
            <a:off x="5562600" y="45720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</p:spTree>
    <p:extLst>
      <p:ext uri="{BB962C8B-B14F-4D97-AF65-F5344CB8AC3E}">
        <p14:creationId xmlns:p14="http://schemas.microsoft.com/office/powerpoint/2010/main" val="19375498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possible implementations:</a:t>
            </a:r>
          </a:p>
          <a:p>
            <a:pPr lvl="1"/>
            <a:r>
              <a:rPr lang="en-US" dirty="0" smtClean="0"/>
              <a:t>Write model out as “side data”</a:t>
            </a:r>
          </a:p>
          <a:p>
            <a:pPr lvl="1"/>
            <a:r>
              <a:rPr lang="en-US" dirty="0" smtClean="0"/>
              <a:t>Emit model as intermediate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0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219200" y="3200400"/>
            <a:ext cx="16002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Candidate Generation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Candidates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38600" y="5181600"/>
            <a:ext cx="1676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28956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62000" y="1600200"/>
            <a:ext cx="6248400" cy="609600"/>
            <a:chOff x="762000" y="1143000"/>
            <a:chExt cx="6248400" cy="6096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620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Follow graph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384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Retweet</a:t>
              </a:r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graph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148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Other log data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400" y="1219200"/>
              <a:ext cx="1905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…</a:t>
              </a:r>
              <a:endParaRPr lang="en-US" sz="2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0" name="Right Arrow 19"/>
          <p:cNvSpPr/>
          <p:nvPr/>
        </p:nvSpPr>
        <p:spPr bwMode="auto">
          <a:xfrm>
            <a:off x="57912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Final Results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038600" y="32766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Trained Model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1524000" y="44196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6002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2133600" y="2286000"/>
            <a:ext cx="914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H="1">
            <a:off x="2667000" y="2286000"/>
            <a:ext cx="17526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>
            <a:off x="2209800" y="2286000"/>
            <a:ext cx="1905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 bwMode="auto">
          <a:xfrm rot="5400000">
            <a:off x="4343400" y="43434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29000" y="2286000"/>
            <a:ext cx="1143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 bwMode="auto">
          <a:xfrm flipH="1">
            <a:off x="48768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Case Study: Link Recommendation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. Large-Scale Machine Learning at Twitter. SIGMOD 2012.</a:t>
            </a:r>
          </a:p>
        </p:txBody>
      </p:sp>
    </p:spTree>
    <p:extLst>
      <p:ext uri="{BB962C8B-B14F-4D97-AF65-F5344CB8AC3E}">
        <p14:creationId xmlns:p14="http://schemas.microsoft.com/office/powerpoint/2010/main" val="36369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9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400800" y="3048000"/>
            <a:ext cx="1981200" cy="1066800"/>
            <a:chOff x="6400800" y="3124200"/>
            <a:chExt cx="1981200" cy="1066800"/>
          </a:xfrm>
        </p:grpSpPr>
        <p:cxnSp>
          <p:nvCxnSpPr>
            <p:cNvPr id="81" name="Straight Arrow Connector 80"/>
            <p:cNvCxnSpPr/>
            <p:nvPr/>
          </p:nvCxnSpPr>
          <p:spPr>
            <a:xfrm flipH="1">
              <a:off x="68580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ounded Rectangle 82"/>
            <p:cNvSpPr/>
            <p:nvPr/>
          </p:nvSpPr>
          <p:spPr>
            <a:xfrm>
              <a:off x="64008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>
              <a:off x="79248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ounded Rectangle 85"/>
            <p:cNvSpPr/>
            <p:nvPr/>
          </p:nvSpPr>
          <p:spPr>
            <a:xfrm>
              <a:off x="74676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76200" y="16764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Classifier </a:t>
            </a:r>
            <a:b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Training</a:t>
            </a:r>
            <a:endParaRPr lang="en-US" sz="28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200" y="5181600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Making</a:t>
            </a:r>
            <a:b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Predictions</a:t>
            </a:r>
            <a:endParaRPr lang="en-US" sz="28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0" y="4800600"/>
            <a:ext cx="914400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751863" y="626006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Just like any other parallel Pig dataflow</a:t>
            </a:r>
            <a:endParaRPr lang="en-US" sz="18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4037538" y="3048000"/>
            <a:ext cx="2210862" cy="1066800"/>
            <a:chOff x="4037538" y="3048000"/>
            <a:chExt cx="2210862" cy="10668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4038600" y="30480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4037538" y="3059668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label, 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590800" y="4964668"/>
            <a:ext cx="3429000" cy="1283732"/>
            <a:chOff x="2590800" y="4964668"/>
            <a:chExt cx="3429000" cy="1283732"/>
          </a:xfrm>
        </p:grpSpPr>
        <p:cxnSp>
          <p:nvCxnSpPr>
            <p:cNvPr id="104" name="Straight Arrow Connector 103"/>
            <p:cNvCxnSpPr/>
            <p:nvPr/>
          </p:nvCxnSpPr>
          <p:spPr>
            <a:xfrm>
              <a:off x="4419600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2590800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10000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7" name="Straight Arrow Connector 86"/>
            <p:cNvCxnSpPr>
              <a:stCxn id="63" idx="3"/>
              <a:endCxn id="69" idx="1"/>
            </p:cNvCxnSpPr>
            <p:nvPr/>
          </p:nvCxnSpPr>
          <p:spPr>
            <a:xfrm>
              <a:off x="3505200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424491" y="496466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53859" y="5879068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415091" y="4953000"/>
            <a:ext cx="3424109" cy="1295400"/>
            <a:chOff x="5415091" y="4953000"/>
            <a:chExt cx="3424109" cy="1295400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7243891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ounded Rectangle 110"/>
            <p:cNvSpPr/>
            <p:nvPr/>
          </p:nvSpPr>
          <p:spPr>
            <a:xfrm>
              <a:off x="5415091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4291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13" name="Straight Arrow Connector 112"/>
            <p:cNvCxnSpPr>
              <a:stCxn id="111" idx="3"/>
              <a:endCxn id="112" idx="1"/>
            </p:cNvCxnSpPr>
            <p:nvPr/>
          </p:nvCxnSpPr>
          <p:spPr>
            <a:xfrm>
              <a:off x="6329491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7243891" y="495300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273259" y="5867400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35814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057400" y="152400"/>
            <a:ext cx="3276600" cy="2895600"/>
            <a:chOff x="2057400" y="152400"/>
            <a:chExt cx="3276600" cy="2895600"/>
          </a:xfrm>
        </p:grpSpPr>
        <p:sp>
          <p:nvSpPr>
            <p:cNvPr id="2" name="Rectangle 1"/>
            <p:cNvSpPr/>
            <p:nvPr/>
          </p:nvSpPr>
          <p:spPr>
            <a:xfrm>
              <a:off x="2743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76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0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3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6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2" idx="2"/>
            </p:cNvCxnSpPr>
            <p:nvPr/>
          </p:nvCxnSpPr>
          <p:spPr>
            <a:xfrm>
              <a:off x="29718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</p:cNvCxnSpPr>
            <p:nvPr/>
          </p:nvCxnSpPr>
          <p:spPr>
            <a:xfrm>
              <a:off x="35052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2"/>
            </p:cNvCxnSpPr>
            <p:nvPr/>
          </p:nvCxnSpPr>
          <p:spPr>
            <a:xfrm>
              <a:off x="4038600" y="16002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2"/>
            </p:cNvCxnSpPr>
            <p:nvPr/>
          </p:nvCxnSpPr>
          <p:spPr>
            <a:xfrm flipH="1">
              <a:off x="41910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2"/>
            </p:cNvCxnSpPr>
            <p:nvPr/>
          </p:nvCxnSpPr>
          <p:spPr>
            <a:xfrm flipH="1">
              <a:off x="43434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971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05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038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572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05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8802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57400" y="1143000"/>
              <a:ext cx="712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map</a:t>
              </a:r>
              <a:endParaRPr lang="en-US" sz="20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19400" y="2590800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reduce</a:t>
              </a:r>
              <a:endParaRPr lang="en-US" sz="20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100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096000" y="152400"/>
            <a:ext cx="2590800" cy="2895600"/>
            <a:chOff x="6096000" y="152400"/>
            <a:chExt cx="2590800" cy="2895600"/>
          </a:xfrm>
        </p:grpSpPr>
        <p:sp>
          <p:nvSpPr>
            <p:cNvPr id="56" name="Rectangle 55"/>
            <p:cNvSpPr/>
            <p:nvPr/>
          </p:nvSpPr>
          <p:spPr>
            <a:xfrm>
              <a:off x="6096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29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162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696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229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6324600" y="1600200"/>
              <a:ext cx="2133600" cy="1066800"/>
              <a:chOff x="6324600" y="1600200"/>
              <a:chExt cx="2133600" cy="1066800"/>
            </a:xfrm>
          </p:grpSpPr>
          <p:cxnSp>
            <p:nvCxnSpPr>
              <p:cNvPr id="64" name="Straight Arrow Connector 63"/>
              <p:cNvCxnSpPr>
                <a:stCxn id="56" idx="2"/>
              </p:cNvCxnSpPr>
              <p:nvPr/>
            </p:nvCxnSpPr>
            <p:spPr>
              <a:xfrm>
                <a:off x="63246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58" idx="2"/>
              </p:cNvCxnSpPr>
              <p:nvPr/>
            </p:nvCxnSpPr>
            <p:spPr>
              <a:xfrm>
                <a:off x="6858000" y="16002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9" idx="2"/>
              </p:cNvCxnSpPr>
              <p:nvPr/>
            </p:nvCxnSpPr>
            <p:spPr>
              <a:xfrm flipH="1">
                <a:off x="70104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60" idx="2"/>
              </p:cNvCxnSpPr>
              <p:nvPr/>
            </p:nvCxnSpPr>
            <p:spPr>
              <a:xfrm flipH="1">
                <a:off x="7162800" y="16002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61" idx="2"/>
              </p:cNvCxnSpPr>
              <p:nvPr/>
            </p:nvCxnSpPr>
            <p:spPr>
              <a:xfrm flipH="1">
                <a:off x="7162800" y="16002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6324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858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91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924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8458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2330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6294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6962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 flipH="1">
              <a:off x="6324600" y="1600200"/>
              <a:ext cx="2133600" cy="1066800"/>
              <a:chOff x="6324600" y="1676400"/>
              <a:chExt cx="2133600" cy="1066800"/>
            </a:xfrm>
          </p:grpSpPr>
          <p:cxnSp>
            <p:nvCxnSpPr>
              <p:cNvPr id="125" name="Straight Arrow Connector 124"/>
              <p:cNvCxnSpPr/>
              <p:nvPr/>
            </p:nvCxnSpPr>
            <p:spPr>
              <a:xfrm>
                <a:off x="63246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6858000" y="16764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70104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H="1">
                <a:off x="7162800" y="16764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7162800" y="16764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Rounded Rectangle 129"/>
          <p:cNvSpPr/>
          <p:nvPr/>
        </p:nvSpPr>
        <p:spPr>
          <a:xfrm>
            <a:off x="64008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4676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828800" y="3276600"/>
            <a:ext cx="2667000" cy="707886"/>
            <a:chOff x="1828800" y="3352800"/>
            <a:chExt cx="2667000" cy="707886"/>
          </a:xfrm>
        </p:grpSpPr>
        <p:sp>
          <p:nvSpPr>
            <p:cNvPr id="48" name="Rounded Rectangle 47"/>
            <p:cNvSpPr/>
            <p:nvPr/>
          </p:nvSpPr>
          <p:spPr>
            <a:xfrm>
              <a:off x="35814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28800" y="3352800"/>
              <a:ext cx="167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Pig storage function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666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07" grpId="0"/>
      <p:bldP spid="98" grpId="0" animBg="1"/>
      <p:bldP spid="130" grpId="0" animBg="1"/>
      <p:bldP spid="1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 Training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95400"/>
            <a:ext cx="7239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training = load ‘training.txt’ using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SVMLightStorage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()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	as (target: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int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, features: map[]);</a:t>
            </a:r>
          </a:p>
          <a:p>
            <a:endParaRPr lang="en-US" sz="2000" b="0" dirty="0" smtClean="0">
              <a:solidFill>
                <a:schemeClr val="bg1"/>
              </a:solidFill>
              <a:latin typeface="Gill Sans"/>
              <a:cs typeface="Arial" pitchFamily="34" charset="0"/>
            </a:endParaRP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store training into ‘model/’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	using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FeaturesLRClassifierBuilder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();</a:t>
            </a:r>
            <a:endParaRPr lang="en-US" sz="20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45675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  <a:endParaRPr lang="en-US" sz="24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447800" y="2133600"/>
            <a:ext cx="6019800" cy="4267200"/>
            <a:chOff x="1447800" y="2133600"/>
            <a:chExt cx="6019800" cy="4267200"/>
          </a:xfrm>
        </p:grpSpPr>
        <p:sp>
          <p:nvSpPr>
            <p:cNvPr id="3" name="Rectangle 2"/>
            <p:cNvSpPr/>
            <p:nvPr/>
          </p:nvSpPr>
          <p:spPr bwMode="auto">
            <a:xfrm>
              <a:off x="1447800" y="5105400"/>
              <a:ext cx="6019800" cy="1295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00200" y="5232737"/>
              <a:ext cx="5791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training = </a:t>
              </a:r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foreach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 training generate</a:t>
              </a:r>
            </a:p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	label, features, RANDOM() as random;</a:t>
              </a:r>
            </a:p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training = order training by random parallel 5;</a:t>
              </a:r>
            </a:p>
          </p:txBody>
        </p:sp>
        <p:cxnSp>
          <p:nvCxnSpPr>
            <p:cNvPr id="7" name="Elbow Connector 6"/>
            <p:cNvCxnSpPr>
              <a:stCxn id="3" idx="3"/>
              <a:endCxn id="8" idx="6"/>
            </p:cNvCxnSpPr>
            <p:nvPr/>
          </p:nvCxnSpPr>
          <p:spPr bwMode="auto">
            <a:xfrm flipH="1" flipV="1">
              <a:off x="4419600" y="2133600"/>
              <a:ext cx="3048000" cy="3619500"/>
            </a:xfrm>
            <a:prstGeom prst="bentConnector3">
              <a:avLst>
                <a:gd name="adj1" fmla="val -75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 bwMode="auto">
          <a:xfrm>
            <a:off x="4267200" y="20574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95400" y="2895600"/>
            <a:ext cx="5638800" cy="1371600"/>
            <a:chOff x="1295400" y="2895600"/>
            <a:chExt cx="5638800" cy="137160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95400" y="3352800"/>
              <a:ext cx="5638800" cy="91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0" y="3429000"/>
              <a:ext cx="53062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Logistic regression + SGD (L2 regularization)</a:t>
              </a:r>
            </a:p>
            <a:p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Pegasos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 variant (fully SGD or sub-gradient) 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 bwMode="auto">
            <a:xfrm flipV="1">
              <a:off x="4114800" y="2895600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2485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81000" y="2743200"/>
            <a:ext cx="8458200" cy="1676400"/>
            <a:chOff x="381000" y="2743200"/>
            <a:chExt cx="8458200" cy="1676400"/>
          </a:xfrm>
        </p:grpSpPr>
        <p:sp>
          <p:nvSpPr>
            <p:cNvPr id="59" name="Content Placeholder 23"/>
            <p:cNvSpPr txBox="1">
              <a:spLocks/>
            </p:cNvSpPr>
            <p:nvPr/>
          </p:nvSpPr>
          <p:spPr bwMode="auto">
            <a:xfrm>
              <a:off x="381000" y="27432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Induce</a:t>
              </a:r>
            </a:p>
            <a:p>
              <a:pPr lvl="1"/>
              <a:r>
                <a:rPr lang="en-US" b="0" dirty="0"/>
                <a:t>Such that loss is minimized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2895600"/>
              <a:ext cx="1264920" cy="2590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3657600"/>
              <a:ext cx="1943100" cy="762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381000" y="1066800"/>
            <a:ext cx="8458200" cy="1219200"/>
            <a:chOff x="381000" y="1066800"/>
            <a:chExt cx="8458200" cy="1219200"/>
          </a:xfrm>
        </p:grpSpPr>
        <p:sp>
          <p:nvSpPr>
            <p:cNvPr id="58" name="Content Placeholder 23"/>
            <p:cNvSpPr txBox="1">
              <a:spLocks/>
            </p:cNvSpPr>
            <p:nvPr/>
          </p:nvSpPr>
          <p:spPr bwMode="auto">
            <a:xfrm>
              <a:off x="381000" y="10668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 smtClean="0"/>
                <a:t>Given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1219200"/>
              <a:ext cx="1790700" cy="28194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81000" y="4724400"/>
            <a:ext cx="8458200" cy="1295400"/>
            <a:chOff x="381000" y="4724400"/>
            <a:chExt cx="8458200" cy="1295400"/>
          </a:xfrm>
        </p:grpSpPr>
        <p:sp>
          <p:nvSpPr>
            <p:cNvPr id="60" name="Content Placeholder 23"/>
            <p:cNvSpPr txBox="1">
              <a:spLocks/>
            </p:cNvSpPr>
            <p:nvPr/>
          </p:nvSpPr>
          <p:spPr bwMode="auto">
            <a:xfrm>
              <a:off x="381000" y="47244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Typically, consider functions of a parametric form</a:t>
              </a:r>
              <a:r>
                <a:rPr lang="en-US" b="0" dirty="0" smtClean="0"/>
                <a:t>:</a:t>
              </a:r>
            </a:p>
            <a:p>
              <a:endParaRPr lang="en-US" b="0" dirty="0" smtClean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5257800"/>
              <a:ext cx="3169920" cy="762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927860"/>
            <a:ext cx="2689860" cy="2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308860"/>
            <a:ext cx="1127760" cy="281940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43200" y="1524000"/>
            <a:ext cx="4359289" cy="400110"/>
            <a:chOff x="4267200" y="3124200"/>
            <a:chExt cx="435928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124200" y="819090"/>
            <a:ext cx="1871084" cy="457200"/>
            <a:chOff x="4267200" y="3124200"/>
            <a:chExt cx="1871084" cy="457200"/>
          </a:xfrm>
        </p:grpSpPr>
        <p:sp>
          <p:nvSpPr>
            <p:cNvPr id="42" name="TextBox 41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9" name="Group 48"/>
          <p:cNvGrpSpPr/>
          <p:nvPr/>
        </p:nvGrpSpPr>
        <p:grpSpPr>
          <a:xfrm>
            <a:off x="2133600" y="4191000"/>
            <a:ext cx="3438536" cy="533400"/>
            <a:chOff x="4267200" y="3124200"/>
            <a:chExt cx="3438536" cy="533400"/>
          </a:xfrm>
        </p:grpSpPr>
        <p:sp>
          <p:nvSpPr>
            <p:cNvPr id="50" name="TextBox 49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3936953" y="5772090"/>
            <a:ext cx="2844847" cy="476310"/>
            <a:chOff x="5105400" y="5029200"/>
            <a:chExt cx="2844847" cy="476310"/>
          </a:xfrm>
        </p:grpSpPr>
        <p:sp>
          <p:nvSpPr>
            <p:cNvPr id="54" name="TextBox 53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971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295400"/>
            <a:ext cx="7239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define Classify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ClassifyWithLR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(‘model/’);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data = load ‘test.txt’ using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SVMLightStorage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()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	as (target: double, features: map[]);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data =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foreach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 data generate target,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	Classify(features) as prediction;</a:t>
            </a:r>
            <a:endParaRPr lang="en-US" sz="20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Predictions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5675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  <a:endParaRPr lang="en-US" sz="24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334000" y="14478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47800" y="1524000"/>
            <a:ext cx="6019800" cy="4648200"/>
            <a:chOff x="1447800" y="1524000"/>
            <a:chExt cx="6019800" cy="4648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447800" y="5105400"/>
              <a:ext cx="6019800" cy="1066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Elbow Connector 5"/>
            <p:cNvCxnSpPr>
              <a:stCxn id="4" idx="3"/>
              <a:endCxn id="7" idx="6"/>
            </p:cNvCxnSpPr>
            <p:nvPr/>
          </p:nvCxnSpPr>
          <p:spPr bwMode="auto">
            <a:xfrm flipH="1" flipV="1">
              <a:off x="5486400" y="1524000"/>
              <a:ext cx="1981200" cy="4114800"/>
            </a:xfrm>
            <a:prstGeom prst="bentConnector3">
              <a:avLst>
                <a:gd name="adj1" fmla="val -11538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600200" y="5257800"/>
              <a:ext cx="579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define Classify </a:t>
              </a:r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ClassifyWithEnsemble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(‘model/’,</a:t>
              </a:r>
            </a:p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‘classifier.LR’, ‘vote’);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89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 Case Study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Binary polarity classification: {positive, negative} sentiment</a:t>
            </a:r>
          </a:p>
          <a:p>
            <a:pPr lvl="1"/>
            <a:r>
              <a:rPr lang="en-US" dirty="0" smtClean="0"/>
              <a:t>Independently interesting task</a:t>
            </a:r>
          </a:p>
          <a:p>
            <a:pPr lvl="1"/>
            <a:r>
              <a:rPr lang="en-US" dirty="0" smtClean="0"/>
              <a:t>Illustrates end-to-end flow</a:t>
            </a:r>
          </a:p>
          <a:p>
            <a:pPr lvl="1"/>
            <a:r>
              <a:rPr lang="en-US" dirty="0" smtClean="0"/>
              <a:t>Use the “emoticon trick” to gather data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Test: 500k positive/500k negative tweets from 9/1/2011</a:t>
            </a:r>
          </a:p>
          <a:p>
            <a:pPr lvl="1"/>
            <a:r>
              <a:rPr lang="en-US" dirty="0" smtClean="0"/>
              <a:t>Training: {1m, 10m, 100m} instances from before (50/50 split)</a:t>
            </a:r>
          </a:p>
          <a:p>
            <a:r>
              <a:rPr lang="en-US" dirty="0" smtClean="0"/>
              <a:t>Features: Sliding window byte-4grams</a:t>
            </a:r>
          </a:p>
          <a:p>
            <a:r>
              <a:rPr lang="en-US" dirty="0" smtClean="0"/>
              <a:t>Models:</a:t>
            </a:r>
          </a:p>
          <a:p>
            <a:pPr lvl="1"/>
            <a:r>
              <a:rPr lang="en-US" dirty="0" smtClean="0"/>
              <a:t>Logistic regression with SGD (L2 regularization)</a:t>
            </a:r>
          </a:p>
          <a:p>
            <a:pPr lvl="1"/>
            <a:r>
              <a:rPr lang="en-US" dirty="0" smtClean="0"/>
              <a:t>Ensembles of various sizes (simple weighted voting)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95299"/>
            <a:ext cx="3362603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, SIGMOD 2012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552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  <a:endParaRPr lang="en-US" sz="24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579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68823"/>
            <a:ext cx="4467069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867709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647700" y="3532603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756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971800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66825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286000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1752600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124200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8754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388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9041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8688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2376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09861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867709"/>
            <a:ext cx="0" cy="583789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615805">
            <a:off x="4340992" y="50343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2484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867709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82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3295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762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60663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ML in Academia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interesting dataset (comes with the problem)</a:t>
            </a:r>
          </a:p>
          <a:p>
            <a:r>
              <a:rPr lang="en-US" dirty="0" smtClean="0"/>
              <a:t>Run baseline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Build better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Does new model beat baseline?</a:t>
            </a:r>
          </a:p>
          <a:p>
            <a:pPr lvl="1"/>
            <a:r>
              <a:rPr lang="en-US" dirty="0" smtClean="0"/>
              <a:t>Yes: publish a paper!</a:t>
            </a:r>
          </a:p>
          <a:p>
            <a:pPr lvl="1"/>
            <a:r>
              <a:rPr lang="en-US" dirty="0" smtClean="0"/>
              <a:t>No: try again!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23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Three Commandants of Machine Learning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829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Thou shalt not mix training and testing data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2969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Thou shalt not mix training and testing data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743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Thou shalt not mix training and testing data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537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2600" y="1676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52600" y="2438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752600" y="3200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752600" y="3962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52600" y="50292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5715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Training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51771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Test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 rot="21419447">
            <a:off x="390011" y="5985380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happens if you need more?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221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  <p:bldP spid="22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51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69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360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455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86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ML in Academia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interesting dataset (comes with the problem)</a:t>
            </a:r>
          </a:p>
          <a:p>
            <a:r>
              <a:rPr lang="en-US" dirty="0" smtClean="0"/>
              <a:t>Run baseline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Build better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Does new model beat baseline?</a:t>
            </a:r>
          </a:p>
          <a:p>
            <a:pPr lvl="1"/>
            <a:r>
              <a:rPr lang="en-US" dirty="0" smtClean="0"/>
              <a:t>Yes: publish a paper!</a:t>
            </a:r>
          </a:p>
          <a:p>
            <a:pPr lvl="1"/>
            <a:r>
              <a:rPr lang="en-US" dirty="0" smtClean="0"/>
              <a:t>No: try again!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99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d091606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78000"/>
            <a:ext cx="762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02 at 3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171700"/>
            <a:ext cx="7670800" cy="3467100"/>
          </a:xfrm>
          <a:prstGeom prst="rect">
            <a:avLst/>
          </a:prstGeom>
        </p:spPr>
      </p:pic>
      <p:pic>
        <p:nvPicPr>
          <p:cNvPr id="3" name="Picture 2" descr="Screen Shot 2016-03-02 at 3.22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85800"/>
            <a:ext cx="198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7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Fantasy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#Profit</a:t>
            </a:r>
            <a:endParaRPr lang="en-US" b="0" dirty="0" smtClean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Reality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Fail, iterate…</a:t>
            </a:r>
          </a:p>
        </p:txBody>
      </p:sp>
    </p:spTree>
    <p:extLst>
      <p:ext uri="{BB962C8B-B14F-4D97-AF65-F5344CB8AC3E}">
        <p14:creationId xmlns:p14="http://schemas.microsoft.com/office/powerpoint/2010/main" val="6230997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4" grpId="0"/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JITSU_(AND_RIFLES)_in_an_agricultural_scho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79" y="0"/>
            <a:ext cx="103516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259140"/>
            <a:ext cx="5791200" cy="1477327"/>
          </a:xfrm>
          <a:prstGeom prst="rect">
            <a:avLst/>
          </a:prstGeom>
          <a:solidFill>
            <a:schemeClr val="tx1">
              <a:alpha val="5000"/>
            </a:schemeClr>
          </a:solidFill>
          <a:effectLst>
            <a:glow rad="101600">
              <a:schemeClr val="tx1">
                <a:alpha val="75000"/>
              </a:schemeClr>
            </a:glow>
            <a:softEdge rad="152400"/>
          </a:effectLst>
        </p:spPr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It’s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impossible to overstress this: 80% of the work in any data project is in cleaning the data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. – DJ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Patil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“Data Jujitsu”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(Jujitsu)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6374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-janitor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2695151" y="1993123"/>
            <a:ext cx="5918200" cy="4304145"/>
          </a:xfrm>
          <a:prstGeom prst="rect">
            <a:avLst/>
          </a:prstGeom>
        </p:spPr>
      </p:pic>
      <p:pic>
        <p:nvPicPr>
          <p:cNvPr id="2" name="Picture 1" descr="data-janitor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8835">
            <a:off x="285745" y="860844"/>
            <a:ext cx="8540186" cy="14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04 at 5.3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655">
            <a:off x="1056988" y="2045713"/>
            <a:ext cx="7391400" cy="276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On finding things…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3243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4068" y="1962090"/>
            <a:ext cx="156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068" y="2538368"/>
            <a:ext cx="2339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smallCamelCase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068" y="3114646"/>
            <a:ext cx="172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snake_case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068" y="3690924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camel_Snake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068" y="4267200"/>
            <a:ext cx="218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rgbClr val="000000"/>
                </a:solidFill>
                <a:latin typeface="Andale Mono"/>
                <a:cs typeface="Andale Mono"/>
              </a:rPr>
              <a:t>d</a:t>
            </a:r>
            <a:r>
              <a:rPr lang="pl-PL" sz="2000" b="0" dirty="0" smtClean="0">
                <a:solidFill>
                  <a:srgbClr val="000000"/>
                </a:solidFill>
                <a:latin typeface="Andale Mono"/>
                <a:cs typeface="Andale Mono"/>
              </a:rPr>
              <a:t>under__</a:t>
            </a:r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 rot="20918088">
            <a:off x="3131917" y="990600"/>
            <a:ext cx="64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 rot="875534">
            <a:off x="3970117" y="11430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 rot="21222082">
            <a:off x="2903317" y="16002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8717" y="18288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0517" y="2438400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</a:t>
            </a:r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 rot="618895">
            <a:off x="4960717" y="2385732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pic>
        <p:nvPicPr>
          <p:cNvPr id="13" name="Picture 12" descr="dunder__sn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3667423" y="2966412"/>
            <a:ext cx="4913080" cy="32346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On finding things…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6439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57169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11449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47690"/>
            <a:ext cx="6229350" cy="95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468" y="1447800"/>
            <a:ext cx="78803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^(\\w+\\s+\\d+\\s+\\d+:\\d+:\\d+)\\s+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([^@]+?)@(\\S+)\\s+(\\S+):\\s+(\\S+)\\s+(\\S+)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\\s+((?:\\S+?,\\s+)*(?:\\S+?))\\s+(\\S+)\\s+(\\S+)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\\s+\\[([^\\]]+)\\]\\s+\"(\\w+)\\s+([^\"\\\\]*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(?:\\\\.[^\"\\\\]*)*)\\s+(\\S+)\"\\s+(\\S+)\\s+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(\\S+)\\s+\"([^\"\\\\]*(?:\\\\.[^\"\\\\]*)*)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\"\\s+\"([^\"\\\\]*(?:\\\\.[^\"\\\\]*)*)\"\\s*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(\\d*-[\\d-]*)?\\s*(\\d+)?\\s*(\\d*\\.[\\d\\.]*)?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(\\s+[-\\w]+)?.*$</a:t>
            </a:r>
          </a:p>
          <a:p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442680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An actual Java regular expression used to parse log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message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at Twitter circa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2010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On feature extraction…</a:t>
            </a:r>
            <a:endParaRPr lang="en-US" sz="3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9068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Friction is cumulative!</a:t>
            </a:r>
            <a:endParaRPr lang="en-US" sz="2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873181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 rotWithShape="1">
          <a:blip r:embed="rId2"/>
          <a:srcRect t="-33333" b="33333"/>
          <a:stretch/>
        </p:blipFill>
        <p:spPr>
          <a:xfrm>
            <a:off x="-1" y="-4876800"/>
            <a:ext cx="1024697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612249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Frontend </a:t>
            </a:r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ngineer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997714"/>
            <a:ext cx="36576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Develops new feature,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adds logging code to capture clicks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5616714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Scientist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5997714"/>
            <a:ext cx="350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behavior, extract insights to improve feature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724400" y="2362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Okay, let’s get going… where’s the click data?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724400" y="28956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that’s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kinda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non-intuitive, but okay…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4724400" y="3962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Oh, BTW, where’s the timestamp of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click?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8600" y="25908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It’s over here…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28600" y="3200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it wouldn’t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fit,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so we had to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shoehorn…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228600" y="41910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Hang on, I don’t remember…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228600" y="4724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Uh, bad news. Looks like we forgot to log it…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4724400" y="5029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[grumble, grumble, grumble]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0" y="3429000"/>
            <a:ext cx="365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…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" y="1219200"/>
            <a:ext cx="886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"/>
              </a:rPr>
              <a:t>Data Plumbing…            Gone Wrong!</a:t>
            </a:r>
            <a:endParaRPr lang="en-US" sz="3600" dirty="0">
              <a:latin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0" y="1947446"/>
            <a:ext cx="6553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[scene: consumer internet company in the Bay Area…]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#Profit</a:t>
            </a:r>
            <a:endParaRPr lang="en-US" b="0" dirty="0" smtClean="0">
              <a:solidFill>
                <a:srgbClr val="00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Fail, iterate</a:t>
            </a:r>
            <a:r>
              <a:rPr lang="en-US" b="0" dirty="0" smtClean="0">
                <a:solidFill>
                  <a:srgbClr val="000000"/>
                </a:solidFill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 rot="21248866">
            <a:off x="4477266" y="5643466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Finally works!</a:t>
            </a:r>
            <a:endParaRPr lang="en-US" sz="2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Fantasy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Reality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158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Congratulations, you’re halfway there…</a:t>
            </a:r>
            <a:endParaRPr lang="en-US" sz="36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740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Does it actually 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Congratulations, you’re halfway there…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Is it fast enough?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73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Good, you’re two thirds there…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38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  <a:endParaRPr lang="en-US" sz="2800" b="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95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acortes_Refinery_319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6878"/>
            <a:ext cx="9296400" cy="689780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(Oil refinery)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err="1" smtClean="0">
                <a:solidFill>
                  <a:srgbClr val="000000"/>
                </a:solidFill>
                <a:latin typeface="Gill Sans"/>
                <a:cs typeface="Franklin Gothic Book"/>
              </a:rPr>
              <a:t>Productionize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5746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What are your jobs’ dependencies?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err="1" smtClean="0">
                <a:solidFill>
                  <a:srgbClr val="000000"/>
                </a:solidFill>
                <a:latin typeface="Gill Sans"/>
                <a:cs typeface="Franklin Gothic Book"/>
              </a:rPr>
              <a:t>Productionize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How/when are your jobs scheduled?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3502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Infrastructure is critical here!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3723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Are there enough resources?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29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know if it’s working?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86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Who do you call if it stops working?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(plumbing)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278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(Plumbing)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latin typeface="Gill Sans"/>
                <a:cs typeface="Gill Sans"/>
              </a:rPr>
              <a:t>Plumbing </a:t>
            </a:r>
            <a:r>
              <a:rPr lang="en-US" sz="2800" b="0" dirty="0" smtClean="0">
                <a:latin typeface="Gill Sans"/>
                <a:cs typeface="Gill Sans"/>
              </a:rPr>
              <a:t>matters!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50676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Takeaway </a:t>
            </a:r>
            <a:r>
              <a:rPr lang="en-US" sz="2800" dirty="0" smtClean="0">
                <a:latin typeface="Gill Sans"/>
                <a:cs typeface="Gill Sans"/>
              </a:rPr>
              <a:t>lesson: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877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Implementation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0" y="1120676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).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w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596589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difference?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85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9" grpId="0" animBg="1"/>
      <p:bldP spid="40" grpId="0" animBg="1"/>
      <p:bldP spid="45" grpId="0" animBg="1"/>
      <p:bldP spid="46" grpId="0"/>
      <p:bldP spid="4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0716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 smtClean="0">
                <a:latin typeface="Gill Sans"/>
                <a:cs typeface="Franklin Gothic Book"/>
              </a:rPr>
              <a:t>Stochastic</a:t>
            </a:r>
            <a:r>
              <a:rPr lang="en-US" sz="3600" b="0" dirty="0" smtClean="0">
                <a:latin typeface="Gill Sans"/>
                <a:cs typeface="Franklin Gothic Book"/>
              </a:rPr>
              <a:t> 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(Water Slide)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00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121920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504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1600" y="2725579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600" y="4881265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“online” learning: update model after considering </a:t>
            </a:r>
            <a:r>
              <a:rPr lang="en-US" sz="20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each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 (randomly-selected) training instance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2068" y="5638800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 practice… just as good!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67200"/>
            <a:ext cx="5124450" cy="4095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Online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6015335"/>
            <a:ext cx="664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Opportunity to interleaving prediction and learning!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501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of the instances important!</a:t>
            </a:r>
            <a:endParaRPr lang="en-US" dirty="0" smtClean="0"/>
          </a:p>
          <a:p>
            <a:r>
              <a:rPr lang="en-US" dirty="0" smtClean="0"/>
              <a:t>Most </a:t>
            </a:r>
            <a:r>
              <a:rPr lang="en-US" dirty="0" smtClean="0"/>
              <a:t>common implementation:</a:t>
            </a:r>
          </a:p>
          <a:p>
            <a:pPr lvl="1"/>
            <a:r>
              <a:rPr lang="en-US" dirty="0" smtClean="0"/>
              <a:t>Randomly shuffle training instances</a:t>
            </a:r>
          </a:p>
          <a:p>
            <a:pPr lvl="1"/>
            <a:r>
              <a:rPr lang="en-US" dirty="0" smtClean="0"/>
              <a:t>Stream instances through learner</a:t>
            </a:r>
          </a:p>
          <a:p>
            <a:r>
              <a:rPr lang="en-US" dirty="0" smtClean="0"/>
              <a:t>Single vs. multi-pass approaches</a:t>
            </a:r>
          </a:p>
          <a:p>
            <a:r>
              <a:rPr lang="en-US" dirty="0" smtClean="0"/>
              <a:t>“Mini-batching” as a middle ground between batch and stochastic gradient descent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655" y="5486400"/>
            <a:ext cx="4687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655" y="5953780"/>
            <a:ext cx="524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010564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55401</TotalTime>
  <Words>1756</Words>
  <Application>Microsoft Macintosh PowerPoint</Application>
  <PresentationFormat>On-screen Show (4:3)</PresentationFormat>
  <Paragraphs>330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The Task</vt:lpstr>
      <vt:lpstr>PowerPoint Presentation</vt:lpstr>
      <vt:lpstr>MapReduce Implementation</vt:lpstr>
      <vt:lpstr>Spark Implementation</vt:lpstr>
      <vt:lpstr>PowerPoint Presentation</vt:lpstr>
      <vt:lpstr>PowerPoint Presentation</vt:lpstr>
      <vt:lpstr>Batch vs. Online</vt:lpstr>
      <vt:lpstr>Practical Notes</vt:lpstr>
      <vt:lpstr>Ensembles</vt:lpstr>
      <vt:lpstr>Ensemble Learning</vt:lpstr>
      <vt:lpstr>Practical Notes</vt:lpstr>
      <vt:lpstr>MapReduce Implementation</vt:lpstr>
      <vt:lpstr>MapReduce Implementation</vt:lpstr>
      <vt:lpstr>What about Spark?</vt:lpstr>
      <vt:lpstr>MapReduce Implementation: Details</vt:lpstr>
      <vt:lpstr>PowerPoint Presentation</vt:lpstr>
      <vt:lpstr>PowerPoint Presentation</vt:lpstr>
      <vt:lpstr>Classifier Training</vt:lpstr>
      <vt:lpstr>Making Predictions</vt:lpstr>
      <vt:lpstr>Sentiment Analysis Case Study</vt:lpstr>
      <vt:lpstr>PowerPoint Presentation</vt:lpstr>
      <vt:lpstr>PowerPoint Presentation</vt:lpstr>
      <vt:lpstr>Applied ML in Academia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Applied ML in Academia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11609</cp:revision>
  <dcterms:created xsi:type="dcterms:W3CDTF">2012-08-31T06:36:49Z</dcterms:created>
  <dcterms:modified xsi:type="dcterms:W3CDTF">2016-03-02T20:24:45Z</dcterms:modified>
  <cp:category/>
</cp:coreProperties>
</file>